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673" r:id="rId3"/>
    <p:sldId id="557" r:id="rId4"/>
    <p:sldId id="713" r:id="rId5"/>
    <p:sldId id="678" r:id="rId6"/>
    <p:sldId id="679" r:id="rId7"/>
    <p:sldId id="680" r:id="rId8"/>
    <p:sldId id="715" r:id="rId9"/>
    <p:sldId id="711" r:id="rId10"/>
    <p:sldId id="712" r:id="rId11"/>
    <p:sldId id="714" r:id="rId12"/>
    <p:sldId id="716" r:id="rId13"/>
    <p:sldId id="684" r:id="rId14"/>
    <p:sldId id="685" r:id="rId15"/>
    <p:sldId id="686" r:id="rId16"/>
    <p:sldId id="687" r:id="rId17"/>
    <p:sldId id="688" r:id="rId18"/>
    <p:sldId id="689" r:id="rId19"/>
    <p:sldId id="690" r:id="rId20"/>
    <p:sldId id="691" r:id="rId21"/>
    <p:sldId id="692" r:id="rId22"/>
    <p:sldId id="693" r:id="rId23"/>
    <p:sldId id="694" r:id="rId24"/>
    <p:sldId id="695" r:id="rId25"/>
    <p:sldId id="696" r:id="rId26"/>
    <p:sldId id="697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708" r:id="rId38"/>
    <p:sldId id="710" r:id="rId39"/>
    <p:sldId id="717" r:id="rId40"/>
    <p:sldId id="727" r:id="rId41"/>
    <p:sldId id="720" r:id="rId42"/>
    <p:sldId id="721" r:id="rId43"/>
    <p:sldId id="722" r:id="rId44"/>
    <p:sldId id="723" r:id="rId45"/>
    <p:sldId id="724" r:id="rId46"/>
    <p:sldId id="725" r:id="rId47"/>
    <p:sldId id="726" r:id="rId4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51D09-B048-4B4C-B60E-7C6E2F779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79E-8CA2-4341-80E6-9BAE7D6BE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EBA19-FE61-7448-9F5D-80EB5B0EE6D5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8704AD-08D3-A348-99AF-4CB74965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FD3E95-D11A-034C-8A9C-CAA26624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C5B3-3401-F648-AB5F-07A2C6DF3D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04E-EC08-5046-9A78-13C2D1B5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EEBED-D4C0-5941-9E47-D41FCBD2C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FB3B1A-2E93-0B47-9779-777C2B118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701F37A-D96D-7341-B67E-2F08C14E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9DA4062-39B1-C74A-B77A-4E353878A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051A1-DE67-1845-AC3D-C6300DDB2AB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925889B1-D044-EF4E-BA05-7468A5BF76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5C6E07EF-5561-6545-960D-EC703F309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95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B17AB11D-AAA6-7345-9142-E626BD327A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2180CC68-FF7F-324C-9046-B12E6B975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30F8D525-A708-E74D-8869-942184500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B64C92A6-9AD2-1C48-8BC9-7DA3215AF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01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D137B0DD-0A0A-2D42-AB53-052E8DE269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9659CB4-6CC9-2E45-A40C-DC6C6651D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7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B0340AB6-0790-5B44-A004-C70DFA065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40EE121D-6EE1-BA42-91C1-E5506183E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79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107734B3-027F-5D40-88F7-20B1830FBA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029D99F-36A4-244F-B6C8-6D67D22D2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75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D17596C9-FFC7-C046-A3B8-7ADE93D5DE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4A6777D6-F781-F841-B42C-2533CCEC2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83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1B30D5CD-45CE-9F43-AD6B-404F7BFB4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96AA0562-BEAD-5B46-8637-D08C82FA2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005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01043B6F-CCD5-3545-9AB6-F1B314D64B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3F4B476D-B73A-0D4A-9C5C-931D8CA65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3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5A11-FC23-A04B-89F8-B2C2017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E03-A390-FF4C-92F5-4956CA62C2E4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7664-B085-644E-8BB1-A7DF8B50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F889-F5B2-D74B-95E2-B1787E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37E7-33D0-4C4E-B75E-3AD6FD04D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9DA-006F-8842-A0BB-21B5815E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539D-06E6-7748-9BA4-D22567E02F06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349C-52E1-BE40-B359-313D3A9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172-E479-0843-B803-587F7C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6E-F111-8244-8DC6-814EB4A2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255-0CC7-8147-BAEB-C09CB3D3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B6C-B476-9B40-897B-845FF8AA2FE3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F28B-9195-024D-B07E-5FE2011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E9EC-AD2E-844E-A34D-B3E762A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29-AE09-5C40-88DA-D06B3A64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F199-7BCD-A84F-AD13-D216596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3B9-7E06-EB44-8ABC-0009BD58B4AF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FA6F-9F17-9044-BBE8-7AA81313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9EA7-F5D2-174D-B4B5-E6FEB94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871-0CF1-5745-80C5-3941533F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D089-8104-7B43-A3BB-DFAF24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46F8-C5BF-724E-A54D-AB27584BAF2F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8B93-BD6A-9441-B5BA-A1A905B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EC2-1380-7249-BFF0-85B075D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AD9-D9F2-3D45-BB6F-4DD5C114B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820B2-98C1-484A-BCA8-1F9B96C2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6043-8BF4-8049-8FE6-AFC591F10103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0523E-3E26-2E4E-9720-B2A7AA7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253D0-09E9-FC41-B415-7848E8F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BE2-F47F-D74E-A2A4-1F689025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7D358-9604-3949-8638-935D7083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5F6-028F-E54C-ACAE-6AA97CCFC375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F6578-B2C4-A941-B7F2-2D8ABE9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0D453-F79D-C147-9256-E1A48D19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9F1-99CC-C941-92AD-B4D3E4FA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E4C4E-DA8D-9948-907A-AAA724EE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ADDD-6460-0A4B-A717-F75E3089D5CD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907C0-8AD4-0440-B869-13534BE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71205-79C3-9A46-A9A8-6772AEE4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7AEF-27E4-694A-8BE8-506CEA0F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4D01E1-69AD-8149-80D5-3281FB9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953-635B-2840-9087-4CA4B360A0C6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4E721-6EAC-2340-93A2-D55419B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23D97-A905-AA4B-A25B-F54D906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29F-5C47-5B40-A77F-21C61A01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9314-E752-EA4A-8F87-FC11581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F10-83FE-1243-A25F-2ABCBCDC8562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AB19C-B2A3-3849-927C-C32E070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C3AE8-AB72-7E48-929F-C5158789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770-D684-C54E-893F-450230183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814E-4A3F-7E4D-A9D1-8138FCB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880B-A4B6-3A4D-ACAA-DAC0DE113E00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9C69-E24E-BC4F-83E9-DCD064C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4DBF18-8EA6-DA43-BEF0-9E427EC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56E-73D0-B840-B0C0-C722BFA0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B1562-9EF2-9C4E-90B2-C6CF632C4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05766F-C493-9241-BEFA-CE86817BF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939E-5010-1944-B342-306F1B242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E1EA9-FE46-1044-BAB4-A44682AD90DC}" type="datetimeFigureOut">
              <a:rPr lang="en-US" altLang="en-US"/>
              <a:pPr>
                <a:defRPr/>
              </a:pPr>
              <a:t>3/12/20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B475-2694-BA45-A183-C2A8B43C4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3037-132C-594C-91F7-94AADDD0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276B7C-A90C-4A46-939C-1CD41040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28B833-82F8-E648-B9E2-D9623D0F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Cancer Biology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Biol 445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25FD-61BB-E641-B922-7D4F705C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Spring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Heidi Super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Lecture 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n-ea"/>
                <a:cs typeface="+mn-cs"/>
              </a:rPr>
              <a:t>3-13-2020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3E3CC16-BB0A-A24D-96EB-EFC76FA9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Understanding genetic approaches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261B43D6-056A-6749-9ED2-6022FB17A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approach is known as “Forward genetics” You start with a phenotype (i.e. colon cancer-–stage 3) and you look for mutations/DNA changes unique to this phenotype.</a:t>
            </a:r>
          </a:p>
          <a:p>
            <a:endParaRPr lang="en-US" altLang="en-US" dirty="0"/>
          </a:p>
          <a:p>
            <a:r>
              <a:rPr lang="en-US" altLang="en-US" dirty="0"/>
              <a:t>Phenotype</a:t>
            </a:r>
            <a:r>
              <a:rPr lang="en-US" altLang="en-US" dirty="0">
                <a:sym typeface="Wingdings" pitchFamily="2" charset="2"/>
              </a:rPr>
              <a:t>        Gene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LOH at Chromosome 17p—led to identification of p53 gene.</a:t>
            </a:r>
          </a:p>
          <a:p>
            <a:endParaRPr lang="en-US" altLang="en-US" dirty="0">
              <a:sym typeface="Wingdings" pitchFamily="2" charset="2"/>
            </a:endParaRPr>
          </a:p>
          <a:p>
            <a:endParaRPr lang="en-US" alt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D9E234-0471-724C-B6A7-661F40EE3E48}"/>
              </a:ext>
            </a:extLst>
          </p:cNvPr>
          <p:cNvCxnSpPr>
            <a:cxnSpLocks/>
          </p:cNvCxnSpPr>
          <p:nvPr/>
        </p:nvCxnSpPr>
        <p:spPr>
          <a:xfrm>
            <a:off x="2819400" y="4572000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75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B453A58A-29E7-0541-94BD-C4521D66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6583C59-8720-D54D-B4BA-8A055F19323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57200" y="1600200"/>
            <a:ext cx="8229600" cy="5105400"/>
          </a:xfrm>
        </p:spPr>
        <p:txBody>
          <a:bodyPr/>
          <a:lstStyle/>
          <a:p>
            <a:r>
              <a:rPr lang="en-US" altLang="en-US" dirty="0"/>
              <a:t>In contrast---many researchers use a “reverse genetics “ approach.</a:t>
            </a:r>
          </a:p>
          <a:p>
            <a:pPr lvl="1"/>
            <a:r>
              <a:rPr lang="en-US" altLang="en-US" dirty="0"/>
              <a:t>It starts with a random or semi-specific mutagenesis approach.  i.e. Allow transposons to insert randomly all over the genome.</a:t>
            </a:r>
          </a:p>
          <a:p>
            <a:pPr lvl="1"/>
            <a:r>
              <a:rPr lang="en-US" altLang="en-US" dirty="0"/>
              <a:t>Then, the researcher screens for the phenotype of interest </a:t>
            </a:r>
            <a:r>
              <a:rPr lang="en-US" altLang="en-US" dirty="0">
                <a:sym typeface="Wingdings" pitchFamily="2" charset="2"/>
              </a:rPr>
              <a:t>i.e. drug resistance, cell changes associated with metastasis, loss of sensitivity to apoptosis signal…</a:t>
            </a:r>
          </a:p>
          <a:p>
            <a:pPr marL="457200" lvl="1" indent="0">
              <a:buNone/>
            </a:pPr>
            <a:r>
              <a:rPr lang="en-US" altLang="en-US" dirty="0">
                <a:sym typeface="Wingdings" pitchFamily="2" charset="2"/>
              </a:rPr>
              <a:t>Phenotype 	   Gene</a:t>
            </a:r>
            <a:endParaRPr lang="en-US" alt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E77801-70CB-C448-8338-337912C30003}"/>
              </a:ext>
            </a:extLst>
          </p:cNvPr>
          <p:cNvCxnSpPr/>
          <p:nvPr/>
        </p:nvCxnSpPr>
        <p:spPr>
          <a:xfrm flipH="1">
            <a:off x="2819400" y="6096000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62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F79F-A88E-9C4E-9EBD-47E0ED85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D431-2AA1-EE45-98B9-CC3FE0A22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Reverse genetics approaches can only be done in cell culture or in laboratory animals, but the results can be confirmed by analyzing biopsied tissue from humans. </a:t>
            </a:r>
          </a:p>
        </p:txBody>
      </p:sp>
    </p:spTree>
    <p:extLst>
      <p:ext uri="{BB962C8B-B14F-4D97-AF65-F5344CB8AC3E}">
        <p14:creationId xmlns:p14="http://schemas.microsoft.com/office/powerpoint/2010/main" val="70178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829E928-E324-1F43-84FF-C844758F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Return to viruses (Chapter 7 and 4)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4EFF0E70-9397-2345-815E-AEF435329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Recall…cancer is primarily a somatic disease (not inherited).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/>
              <a:t>AND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/>
          </a:p>
          <a:p>
            <a:pPr eaLnBrk="1" hangingPunct="1"/>
            <a:r>
              <a:rPr lang="en-US" altLang="en-US"/>
              <a:t>Not usually spread like an infectious disease {caused by another organism (pathogen)} in humans.</a:t>
            </a:r>
          </a:p>
        </p:txBody>
      </p:sp>
    </p:spTree>
    <p:extLst>
      <p:ext uri="{BB962C8B-B14F-4D97-AF65-F5344CB8AC3E}">
        <p14:creationId xmlns:p14="http://schemas.microsoft.com/office/powerpoint/2010/main" val="348388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E2BDD70F-E165-8045-86A5-6DF8E6D2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/>
              <a:t>Proving a disease </a:t>
            </a:r>
            <a:r>
              <a:rPr lang="en-US" sz="3600" b="1" i="1" dirty="0"/>
              <a:t>is</a:t>
            </a:r>
            <a:r>
              <a:rPr lang="en-US" sz="3600" b="1" dirty="0"/>
              <a:t> caused by a pathogen originating outside the host: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9C903C23-9528-CB4D-80EE-4062DF26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/>
          <a:lstStyle/>
          <a:p>
            <a:pPr eaLnBrk="1" hangingPunct="1"/>
            <a:r>
              <a:rPr lang="en-US" altLang="en-US"/>
              <a:t>Pathogen is found associated with the tissue that is affected by the disease</a:t>
            </a:r>
          </a:p>
          <a:p>
            <a:pPr eaLnBrk="1" hangingPunct="1"/>
            <a:r>
              <a:rPr lang="en-US" altLang="en-US"/>
              <a:t>Pathogen can be isolated from all other potential disease-related factors</a:t>
            </a:r>
          </a:p>
          <a:p>
            <a:pPr eaLnBrk="1" hangingPunct="1"/>
            <a:r>
              <a:rPr lang="en-US" altLang="en-US"/>
              <a:t>Pathogen can be reintroduced into a healthy susceptible organism and causes the same disease</a:t>
            </a:r>
          </a:p>
          <a:p>
            <a:pPr eaLnBrk="1" hangingPunct="1"/>
            <a:r>
              <a:rPr lang="en-US" altLang="en-US"/>
              <a:t>The same pathogen is recovered from the newly infected organism.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14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34486CCC-2C3E-C549-890A-8CEE6997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These are known as….</a:t>
            </a:r>
            <a:br>
              <a:rPr lang="en-US" dirty="0"/>
            </a:br>
            <a:r>
              <a:rPr lang="en-US" dirty="0"/>
              <a:t>Koch’s postulates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8E7BB910-89CD-134C-9BC2-00AA15FC9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382000" cy="5029200"/>
          </a:xfrm>
        </p:spPr>
        <p:txBody>
          <a:bodyPr/>
          <a:lstStyle/>
          <a:p>
            <a:r>
              <a:rPr lang="en-US" altLang="en-US" b="1"/>
              <a:t>Robert Koch-</a:t>
            </a:r>
            <a:r>
              <a:rPr lang="en-US" altLang="en-US"/>
              <a:t>--first microbiologist to show some diseases were caused by bacteria.</a:t>
            </a:r>
          </a:p>
          <a:p>
            <a:endParaRPr lang="en-US" altLang="en-US"/>
          </a:p>
          <a:p>
            <a:pPr lvl="1"/>
            <a:r>
              <a:rPr lang="en-US" altLang="en-US"/>
              <a:t>E.g.—Black plague thought to be caused by unclean spirits, unclean living conditions, poverty, illiteracy, rats, fleas…</a:t>
            </a:r>
          </a:p>
          <a:p>
            <a:pPr lvl="2"/>
            <a:r>
              <a:rPr lang="en-US" altLang="en-US"/>
              <a:t>Caused by </a:t>
            </a:r>
            <a:r>
              <a:rPr lang="en-US" altLang="en-US" i="1"/>
              <a:t>Yersina pestis</a:t>
            </a:r>
            <a:r>
              <a:rPr lang="en-US" altLang="en-US"/>
              <a:t>, a bacterium whose life cycle requires a flea host. The flea lives on the rat, which lives in areas where poverty prevents clean environments…</a:t>
            </a:r>
          </a:p>
          <a:p>
            <a:pPr lvl="2"/>
            <a:r>
              <a:rPr lang="en-US" altLang="en-US"/>
              <a:t>Could not be proven without the ability to grow microorganisms in the laboratory.</a:t>
            </a:r>
          </a:p>
        </p:txBody>
      </p:sp>
    </p:spTree>
    <p:extLst>
      <p:ext uri="{BB962C8B-B14F-4D97-AF65-F5344CB8AC3E}">
        <p14:creationId xmlns:p14="http://schemas.microsoft.com/office/powerpoint/2010/main" val="347922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7F843E4-EE72-2546-8C64-E084BA63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8B795D8-50F9-014B-A1EC-069D60F1C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Koch’s criteria are easy to put to the test in non-human animals.</a:t>
            </a:r>
          </a:p>
          <a:p>
            <a:pPr lvl="1"/>
            <a:r>
              <a:rPr lang="en-US" altLang="en-US"/>
              <a:t>Early tests showed animals (birds, rodents, amphibians) can/do harbor viruses which cause cancer.</a:t>
            </a:r>
          </a:p>
          <a:p>
            <a:pPr lvl="2"/>
            <a:r>
              <a:rPr lang="en-US" altLang="en-US"/>
              <a:t>Leukemia</a:t>
            </a:r>
          </a:p>
          <a:p>
            <a:pPr lvl="2"/>
            <a:r>
              <a:rPr lang="en-US" altLang="en-US"/>
              <a:t>Sarcoma</a:t>
            </a:r>
          </a:p>
          <a:p>
            <a:pPr lvl="2"/>
            <a:r>
              <a:rPr lang="en-US" altLang="en-US"/>
              <a:t>carcinoma</a:t>
            </a:r>
          </a:p>
          <a:p>
            <a:pPr lvl="2"/>
            <a:r>
              <a:rPr lang="en-US" altLang="en-US"/>
              <a:t>Lymphoma</a:t>
            </a:r>
          </a:p>
        </p:txBody>
      </p:sp>
    </p:spTree>
    <p:extLst>
      <p:ext uri="{BB962C8B-B14F-4D97-AF65-F5344CB8AC3E}">
        <p14:creationId xmlns:p14="http://schemas.microsoft.com/office/powerpoint/2010/main" val="244721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B8AA6D5D-91AC-264F-B9E7-405D5FE3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711981C4-4313-6644-9E0B-61724D81F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Main method of linking viruses to cancer.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Extract tumor from an animal</a:t>
            </a:r>
          </a:p>
          <a:p>
            <a:pPr lvl="1">
              <a:defRPr/>
            </a:pPr>
            <a:r>
              <a:rPr lang="en-US" dirty="0"/>
              <a:t>Lyse the cells so no cells left intact</a:t>
            </a:r>
          </a:p>
          <a:p>
            <a:pPr lvl="1">
              <a:defRPr/>
            </a:pPr>
            <a:r>
              <a:rPr lang="en-US" dirty="0"/>
              <a:t>Transfer the </a:t>
            </a:r>
            <a:r>
              <a:rPr lang="en-US" b="1" i="1" dirty="0"/>
              <a:t>lysate </a:t>
            </a:r>
            <a:r>
              <a:rPr lang="en-US" dirty="0"/>
              <a:t>to a new healthy animal of the same species. </a:t>
            </a:r>
          </a:p>
          <a:p>
            <a:pPr lvl="1">
              <a:defRPr/>
            </a:pPr>
            <a:r>
              <a:rPr lang="en-US" dirty="0"/>
              <a:t>This cell-free substance selects for small organisms (like bacteria or viruses) and insures no intact cancer cells are transferred.</a:t>
            </a:r>
          </a:p>
          <a:p>
            <a:pPr lvl="1">
              <a:defRPr/>
            </a:pPr>
            <a:r>
              <a:rPr lang="en-US" dirty="0"/>
              <a:t>Sound familiar?.......</a:t>
            </a:r>
          </a:p>
          <a:p>
            <a:pPr lvl="1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7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igure 3-02">
            <a:extLst>
              <a:ext uri="{FF2B5EF4-FFF2-40B4-BE49-F238E27FC236}">
                <a16:creationId xmlns:a16="http://schemas.microsoft.com/office/drawing/2014/main" id="{B398D747-F465-FC4D-A578-A7BC0B93D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33800"/>
            <a:ext cx="853122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3">
            <a:extLst>
              <a:ext uri="{FF2B5EF4-FFF2-40B4-BE49-F238E27FC236}">
                <a16:creationId xmlns:a16="http://schemas.microsoft.com/office/drawing/2014/main" id="{D0575F88-9C4E-704C-9791-7C189FF00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3.2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973E469F-37D7-D94C-92D5-ECB1F59CE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452688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Keeps whole cells from being transmitted to new host.</a:t>
            </a:r>
          </a:p>
        </p:txBody>
      </p:sp>
      <p:sp>
        <p:nvSpPr>
          <p:cNvPr id="36868" name="Line 5">
            <a:extLst>
              <a:ext uri="{FF2B5EF4-FFF2-40B4-BE49-F238E27FC236}">
                <a16:creationId xmlns:a16="http://schemas.microsoft.com/office/drawing/2014/main" id="{0BEF2634-1F6B-A74D-B82F-A3A6B41BA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971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62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7CC7141C-67D7-5341-ADEE-FF7B158B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Peyton Rous’s work--1910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3699BC59-D570-DD4E-8CE6-C32C77D17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First to show a viral link to cancer in animals.</a:t>
            </a:r>
          </a:p>
          <a:p>
            <a:pPr lvl="1"/>
            <a:r>
              <a:rPr lang="en-US" altLang="en-US"/>
              <a:t>Virus came to be called Rous Sarcoma Virus (</a:t>
            </a:r>
            <a:r>
              <a:rPr lang="en-US" altLang="en-US" b="1"/>
              <a:t>RSV)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b="1"/>
          </a:p>
          <a:p>
            <a:pPr lvl="2"/>
            <a:r>
              <a:rPr lang="en-US" altLang="en-US"/>
              <a:t>Not the same as </a:t>
            </a:r>
            <a:r>
              <a:rPr lang="en-US" altLang="en-US" i="1"/>
              <a:t>respiratory syncytial virus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130009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8EA7-0985-6249-BF3D-F4FC486A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488D-8B02-3D43-B9A7-34067F400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quiz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9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igure 3-01">
            <a:extLst>
              <a:ext uri="{FF2B5EF4-FFF2-40B4-BE49-F238E27FC236}">
                <a16:creationId xmlns:a16="http://schemas.microsoft.com/office/drawing/2014/main" id="{703713CA-1F67-0C44-92B1-B563B32D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4200"/>
            <a:ext cx="85312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>
            <a:extLst>
              <a:ext uri="{FF2B5EF4-FFF2-40B4-BE49-F238E27FC236}">
                <a16:creationId xmlns:a16="http://schemas.microsoft.com/office/drawing/2014/main" id="{1B158957-C2C3-154E-B212-6D27EC8DC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3.1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3642844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>
            <a:extLst>
              <a:ext uri="{FF2B5EF4-FFF2-40B4-BE49-F238E27FC236}">
                <a16:creationId xmlns:a16="http://schemas.microsoft.com/office/drawing/2014/main" id="{3981052F-756B-364E-800E-9FF16433B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3.4a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pic>
        <p:nvPicPr>
          <p:cNvPr id="41986" name="Picture 3" descr="figure 3-4a">
            <a:extLst>
              <a:ext uri="{FF2B5EF4-FFF2-40B4-BE49-F238E27FC236}">
                <a16:creationId xmlns:a16="http://schemas.microsoft.com/office/drawing/2014/main" id="{502CAEBF-0D0D-0D4C-A327-DB46EF35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379413"/>
            <a:ext cx="5108575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">
            <a:extLst>
              <a:ext uri="{FF2B5EF4-FFF2-40B4-BE49-F238E27FC236}">
                <a16:creationId xmlns:a16="http://schemas.microsoft.com/office/drawing/2014/main" id="{B0116BC4-E93D-9240-B5EA-C2A2E0DD1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501650"/>
            <a:ext cx="3668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A typical retrovirus</a:t>
            </a:r>
          </a:p>
        </p:txBody>
      </p:sp>
    </p:spTree>
    <p:extLst>
      <p:ext uri="{BB962C8B-B14F-4D97-AF65-F5344CB8AC3E}">
        <p14:creationId xmlns:p14="http://schemas.microsoft.com/office/powerpoint/2010/main" val="405399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E110246-2343-B54F-BC4E-5A0ED541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6E357766-77E4-274F-A4EA-48B466340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Koch’s criteria are  not so easy to put to the test in humans.  Why?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Initially…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Medical ethics—can’t infect human subjects with a potentially lethal agent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Lack of technology to detect infectious agents in naturally-occurring human cancers.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68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E04FD007-9D99-CE43-B74E-905E93F6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49B4CCB-6756-AA4A-8A9C-7503E2BD0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Eventually…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Even with molecular biology advances, allowing detection of genetic material from bacteria and viruses, few human cancers showed a </a:t>
            </a:r>
            <a:r>
              <a:rPr lang="en-US" altLang="en-US" sz="2400" b="1" i="1"/>
              <a:t>link</a:t>
            </a:r>
            <a:r>
              <a:rPr lang="en-US" altLang="en-US" sz="2400"/>
              <a:t> to pathogens.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exceptions: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HVP (only a few strains)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HTLV-1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Hepatitis B and Hepatitis C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Epstein Barr virus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Kaposi sarcoma virus</a:t>
            </a:r>
          </a:p>
          <a:p>
            <a:pPr lvl="3">
              <a:lnSpc>
                <a:spcPct val="90000"/>
              </a:lnSpc>
            </a:pPr>
            <a:endParaRPr lang="en-US" altLang="en-US" sz="1800"/>
          </a:p>
          <a:p>
            <a:pPr lvl="3">
              <a:lnSpc>
                <a:spcPct val="90000"/>
              </a:lnSpc>
            </a:pPr>
            <a:r>
              <a:rPr lang="en-US" altLang="en-US" sz="1800"/>
              <a:t>Bacterium—H. pylori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Parasitic worms– blood and liver flukes</a:t>
            </a:r>
          </a:p>
        </p:txBody>
      </p:sp>
    </p:spTree>
    <p:extLst>
      <p:ext uri="{BB962C8B-B14F-4D97-AF65-F5344CB8AC3E}">
        <p14:creationId xmlns:p14="http://schemas.microsoft.com/office/powerpoint/2010/main" val="373604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9DADEF0-F48F-A041-9A95-3E827166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continue with retroviruses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95DA5746-A66C-1747-987E-7E1079A56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RSV originated when a chicken virus (avian leukosis virus—ALV)  acquired he </a:t>
            </a:r>
            <a:r>
              <a:rPr lang="en-US" altLang="en-US" i="1"/>
              <a:t>Src</a:t>
            </a:r>
            <a:r>
              <a:rPr lang="en-US" altLang="en-US"/>
              <a:t> proto-oncogen from a specific chicken’s cell.</a:t>
            </a:r>
          </a:p>
        </p:txBody>
      </p:sp>
    </p:spTree>
    <p:extLst>
      <p:ext uri="{BB962C8B-B14F-4D97-AF65-F5344CB8AC3E}">
        <p14:creationId xmlns:p14="http://schemas.microsoft.com/office/powerpoint/2010/main" val="1969863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figure 3-19">
            <a:extLst>
              <a:ext uri="{FF2B5EF4-FFF2-40B4-BE49-F238E27FC236}">
                <a16:creationId xmlns:a16="http://schemas.microsoft.com/office/drawing/2014/main" id="{1DDC5228-75C1-B645-B8F8-D7C1CF0E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5200"/>
            <a:ext cx="85312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>
            <a:extLst>
              <a:ext uri="{FF2B5EF4-FFF2-40B4-BE49-F238E27FC236}">
                <a16:creationId xmlns:a16="http://schemas.microsoft.com/office/drawing/2014/main" id="{8E827F13-D5F3-4647-8F07-1DC0B969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3.19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2216420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>
            <a:extLst>
              <a:ext uri="{FF2B5EF4-FFF2-40B4-BE49-F238E27FC236}">
                <a16:creationId xmlns:a16="http://schemas.microsoft.com/office/drawing/2014/main" id="{B970847E-EC29-C74B-BE3E-5B7B406E9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3.22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pic>
        <p:nvPicPr>
          <p:cNvPr id="49154" name="Picture 3" descr="figure 3-22">
            <a:extLst>
              <a:ext uri="{FF2B5EF4-FFF2-40B4-BE49-F238E27FC236}">
                <a16:creationId xmlns:a16="http://schemas.microsoft.com/office/drawing/2014/main" id="{8AC2570C-28E6-F046-878A-C3083F4B7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12850"/>
            <a:ext cx="853598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>
            <a:extLst>
              <a:ext uri="{FF2B5EF4-FFF2-40B4-BE49-F238E27FC236}">
                <a16:creationId xmlns:a16="http://schemas.microsoft.com/office/drawing/2014/main" id="{22240F8A-2C69-9E48-B4EF-6CB9937EE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Mechanism?</a:t>
            </a:r>
          </a:p>
        </p:txBody>
      </p:sp>
    </p:spTree>
    <p:extLst>
      <p:ext uri="{BB962C8B-B14F-4D97-AF65-F5344CB8AC3E}">
        <p14:creationId xmlns:p14="http://schemas.microsoft.com/office/powerpoint/2010/main" val="736699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7384D500-4862-E84C-B03F-B968F801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032C37A3-CBAA-9942-BF19-B57365CA9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Figure 7-8,7-9,</a:t>
            </a:r>
          </a:p>
          <a:p>
            <a:endParaRPr lang="en-US" altLang="en-US"/>
          </a:p>
          <a:p>
            <a:r>
              <a:rPr lang="en-US" altLang="en-US"/>
              <a:t> Figure 7-10</a:t>
            </a:r>
          </a:p>
          <a:p>
            <a:endParaRPr lang="en-US" altLang="en-US"/>
          </a:p>
          <a:p>
            <a:r>
              <a:rPr lang="en-US" altLang="en-US"/>
              <a:t>Table 7-3</a:t>
            </a:r>
          </a:p>
        </p:txBody>
      </p:sp>
    </p:spTree>
    <p:extLst>
      <p:ext uri="{BB962C8B-B14F-4D97-AF65-F5344CB8AC3E}">
        <p14:creationId xmlns:p14="http://schemas.microsoft.com/office/powerpoint/2010/main" val="4102697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CB3602D0-0121-004A-89E0-5B6E2CA6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Amazing set of circumstances.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3F38CC5E-A90D-474D-B654-E80F9F03C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creation of the RSV virus seems to have occurred only once in the 20</a:t>
            </a:r>
            <a:r>
              <a:rPr lang="en-US" altLang="en-US" baseline="30000"/>
              <a:t>th</a:t>
            </a:r>
            <a:r>
              <a:rPr lang="en-US" altLang="en-US"/>
              <a:t> century!</a:t>
            </a:r>
          </a:p>
          <a:p>
            <a:endParaRPr lang="en-US" altLang="en-US"/>
          </a:p>
          <a:p>
            <a:pPr lvl="1"/>
            <a:r>
              <a:rPr lang="en-US" altLang="en-US"/>
              <a:t>All RSV descendants can be traced to a single chicken coop in 1909.  </a:t>
            </a:r>
          </a:p>
          <a:p>
            <a:pPr lvl="1"/>
            <a:r>
              <a:rPr lang="en-US" altLang="en-US"/>
              <a:t>A farmer brought Rous a prize hen hoping he could cure her cancer! </a:t>
            </a:r>
          </a:p>
        </p:txBody>
      </p:sp>
    </p:spTree>
    <p:extLst>
      <p:ext uri="{BB962C8B-B14F-4D97-AF65-F5344CB8AC3E}">
        <p14:creationId xmlns:p14="http://schemas.microsoft.com/office/powerpoint/2010/main" val="716740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10F30310-AAEB-AF47-AF89-390E8187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Evidence?...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27096D4B-389A-3547-BAB6-90A5FC741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Genetic similarity of all RSV</a:t>
            </a:r>
          </a:p>
          <a:p>
            <a:endParaRPr lang="en-US" altLang="en-US"/>
          </a:p>
          <a:p>
            <a:r>
              <a:rPr lang="en-US" altLang="en-US"/>
              <a:t>Picking up additional genes usually decreases the ability  of a virus to infect host cells. (That virus will die out quickly—will be lost from the population)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65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353-5353-4548-B84D-246AE7DE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BA65-BF94-1044-AAB1-834BED94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had finished up TS genes—gatekeepers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Introduced/reintroduced TS genes—caretakers</a:t>
            </a:r>
          </a:p>
          <a:p>
            <a:pPr marL="0" indent="0">
              <a:buNone/>
            </a:pPr>
            <a:r>
              <a:rPr lang="en-US" dirty="0"/>
              <a:t>	DNA repair system genes</a:t>
            </a:r>
          </a:p>
          <a:p>
            <a:pPr marL="0" indent="0">
              <a:buNone/>
            </a:pPr>
            <a:r>
              <a:rPr lang="en-US" dirty="0"/>
              <a:t>	Mitosis regulating genes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Loss of function in these genes leads to genomic instability.  Chromosome breaks, fusions, losses, and aneuploidy </a:t>
            </a:r>
          </a:p>
        </p:txBody>
      </p:sp>
    </p:spTree>
    <p:extLst>
      <p:ext uri="{BB962C8B-B14F-4D97-AF65-F5344CB8AC3E}">
        <p14:creationId xmlns:p14="http://schemas.microsoft.com/office/powerpoint/2010/main" val="334091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C2929972-3775-1042-983A-60D9951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5D978B4E-1B5A-0C48-BC69-52CDFDE70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/>
              <a:t>For oncogenic retroviruses to be maintained:</a:t>
            </a:r>
          </a:p>
          <a:p>
            <a:pPr marL="990600" lvl="1" indent="-533400">
              <a:buFont typeface="Arial" panose="020B0604020202020204" pitchFamily="34" charset="0"/>
              <a:buAutoNum type="arabicPeriod"/>
            </a:pPr>
            <a:r>
              <a:rPr lang="en-US" altLang="en-US"/>
              <a:t>Someone (like Rous!) has to notice cancer in an animal and artificially propagate the virus!</a:t>
            </a:r>
          </a:p>
          <a:p>
            <a:pPr marL="990600" lvl="1" indent="-533400">
              <a:buFont typeface="Arial" panose="020B0604020202020204" pitchFamily="34" charset="0"/>
              <a:buAutoNum type="arabicPeriod"/>
            </a:pPr>
            <a:r>
              <a:rPr lang="en-US" altLang="en-US"/>
              <a:t>The virus must gain something…e.g. an increased ability to infect a new host.</a:t>
            </a:r>
          </a:p>
        </p:txBody>
      </p:sp>
    </p:spTree>
    <p:extLst>
      <p:ext uri="{BB962C8B-B14F-4D97-AF65-F5344CB8AC3E}">
        <p14:creationId xmlns:p14="http://schemas.microsoft.com/office/powerpoint/2010/main" val="985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5D091ACD-E7C1-D842-9F0E-7C1E181B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FBF14D92-65F4-1547-93A8-75D1173D0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second chicken virus, MC29, was also shown to be a modified ALV.</a:t>
            </a:r>
          </a:p>
          <a:p>
            <a:endParaRPr lang="en-US" altLang="en-US"/>
          </a:p>
          <a:p>
            <a:pPr lvl="1"/>
            <a:r>
              <a:rPr lang="en-US" altLang="en-US"/>
              <a:t>ALV acquired </a:t>
            </a:r>
            <a:r>
              <a:rPr lang="en-US" altLang="en-US" i="1"/>
              <a:t>Myc </a:t>
            </a:r>
            <a:r>
              <a:rPr lang="en-US" altLang="en-US"/>
              <a:t>(not </a:t>
            </a:r>
            <a:r>
              <a:rPr lang="en-US" altLang="en-US" i="1"/>
              <a:t>Src</a:t>
            </a:r>
            <a:r>
              <a:rPr lang="en-US" altLang="en-US"/>
              <a:t>) from the chicken cell.</a:t>
            </a:r>
          </a:p>
        </p:txBody>
      </p:sp>
    </p:spTree>
    <p:extLst>
      <p:ext uri="{BB962C8B-B14F-4D97-AF65-F5344CB8AC3E}">
        <p14:creationId xmlns:p14="http://schemas.microsoft.com/office/powerpoint/2010/main" val="3404644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table 3-03">
            <a:extLst>
              <a:ext uri="{FF2B5EF4-FFF2-40B4-BE49-F238E27FC236}">
                <a16:creationId xmlns:a16="http://schemas.microsoft.com/office/drawing/2014/main" id="{7B9BA78D-A2B1-154A-A25B-D0A37B9D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37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E251AB7C-EDA0-6840-85BA-28FA2CCC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Food for thought…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A62E3994-2A37-FF4B-B5F5-A118002FA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 retroviruses that </a:t>
            </a:r>
            <a:r>
              <a:rPr lang="en-US" altLang="en-US" u="sng"/>
              <a:t>rapidly</a:t>
            </a:r>
            <a:r>
              <a:rPr lang="en-US" altLang="en-US"/>
              <a:t> induce cancer in animals have been shown to have acquired a cellular oncogene.= </a:t>
            </a:r>
            <a:r>
              <a:rPr lang="en-US" altLang="en-US" sz="2800" b="1"/>
              <a:t>acutely transforming retroviruses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/>
              <a:t>Without these viruses, the identification of protoncogenes would have been much more difficult!  This is a recurring theme!</a:t>
            </a:r>
          </a:p>
        </p:txBody>
      </p:sp>
    </p:spTree>
    <p:extLst>
      <p:ext uri="{BB962C8B-B14F-4D97-AF65-F5344CB8AC3E}">
        <p14:creationId xmlns:p14="http://schemas.microsoft.com/office/powerpoint/2010/main" val="880914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0014BF89-7F34-B145-90B6-4D45335B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387C2DF6-0AA1-CB40-804D-B873A5862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Some retroviruses induce cancer, but </a:t>
            </a:r>
            <a:r>
              <a:rPr lang="en-US" altLang="en-US" u="sng"/>
              <a:t>slowly</a:t>
            </a:r>
            <a:r>
              <a:rPr lang="en-US" altLang="en-US"/>
              <a:t>. (after long-term infection).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Interestingly…these viruses do not contain cellular  host genes.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Eventually, tumor cells were found to have retroviral insertion </a:t>
            </a:r>
            <a:r>
              <a:rPr lang="en-US" altLang="en-US" i="1"/>
              <a:t>near</a:t>
            </a:r>
            <a:r>
              <a:rPr lang="en-US" altLang="en-US"/>
              <a:t> cellular proto-oncogenes.</a:t>
            </a:r>
          </a:p>
        </p:txBody>
      </p:sp>
    </p:spTree>
    <p:extLst>
      <p:ext uri="{BB962C8B-B14F-4D97-AF65-F5344CB8AC3E}">
        <p14:creationId xmlns:p14="http://schemas.microsoft.com/office/powerpoint/2010/main" val="824797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5D15805F-DDDA-FD40-BC11-92F62615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We’ve heard about this….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81BB4569-98B5-DF47-849E-BB61C947C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Insertion results in altered expression or altered mRNA/protein made by the proto-oncogene.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=</a:t>
            </a:r>
            <a:r>
              <a:rPr lang="en-US" altLang="en-US" b="1"/>
              <a:t>Insertional Mutagenesis</a:t>
            </a:r>
          </a:p>
        </p:txBody>
      </p:sp>
    </p:spTree>
    <p:extLst>
      <p:ext uri="{BB962C8B-B14F-4D97-AF65-F5344CB8AC3E}">
        <p14:creationId xmlns:p14="http://schemas.microsoft.com/office/powerpoint/2010/main" val="1559413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figure 3-23b">
            <a:extLst>
              <a:ext uri="{FF2B5EF4-FFF2-40B4-BE49-F238E27FC236}">
                <a16:creationId xmlns:a16="http://schemas.microsoft.com/office/drawing/2014/main" id="{8FAF8D3A-8969-3E44-8596-06001085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70775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 Box 3">
            <a:extLst>
              <a:ext uri="{FF2B5EF4-FFF2-40B4-BE49-F238E27FC236}">
                <a16:creationId xmlns:a16="http://schemas.microsoft.com/office/drawing/2014/main" id="{D3510F46-3900-A64E-A393-7B3F09939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3.23b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1269939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>
            <a:extLst>
              <a:ext uri="{FF2B5EF4-FFF2-40B4-BE49-F238E27FC236}">
                <a16:creationId xmlns:a16="http://schemas.microsoft.com/office/drawing/2014/main" id="{77D61F7E-C3F7-0F4C-8D0B-B6BC467D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3.23a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pic>
        <p:nvPicPr>
          <p:cNvPr id="62466" name="Picture 3" descr="figure 3-23a">
            <a:extLst>
              <a:ext uri="{FF2B5EF4-FFF2-40B4-BE49-F238E27FC236}">
                <a16:creationId xmlns:a16="http://schemas.microsoft.com/office/drawing/2014/main" id="{8E0E0C88-E599-964A-89A6-FA069EAF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" y="2667000"/>
            <a:ext cx="8535987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">
            <a:extLst>
              <a:ext uri="{FF2B5EF4-FFF2-40B4-BE49-F238E27FC236}">
                <a16:creationId xmlns:a16="http://schemas.microsoft.com/office/drawing/2014/main" id="{C2F6A7AF-95AA-0741-BA8C-B6ADC096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3212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/>
              <a:t>Certain sites of insertion to be more advantageous to the virus than other sites of insertion.  Blue arrows indicate cancer causing viruses and where in the </a:t>
            </a:r>
            <a:r>
              <a:rPr lang="en-US" altLang="en-US" sz="2400" b="1" dirty="0" err="1"/>
              <a:t>Myc</a:t>
            </a:r>
            <a:r>
              <a:rPr lang="en-US" altLang="en-US" sz="2400" b="1" dirty="0"/>
              <a:t> gene the virus inserted.</a:t>
            </a:r>
          </a:p>
        </p:txBody>
      </p:sp>
    </p:spTree>
    <p:extLst>
      <p:ext uri="{BB962C8B-B14F-4D97-AF65-F5344CB8AC3E}">
        <p14:creationId xmlns:p14="http://schemas.microsoft.com/office/powerpoint/2010/main" val="2253298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3FD15E3-0F1F-7A4C-B3BC-11F412D6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C4BB4476-282B-4E4E-9DD9-61C241ED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Isolation of DNA near the insertion site of retroviruses has allowed mapping of new, or previously identified proto-oncogenes.</a:t>
            </a:r>
          </a:p>
        </p:txBody>
      </p:sp>
    </p:spTree>
    <p:extLst>
      <p:ext uri="{BB962C8B-B14F-4D97-AF65-F5344CB8AC3E}">
        <p14:creationId xmlns:p14="http://schemas.microsoft.com/office/powerpoint/2010/main" val="2615423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AD3808A0-B94D-5C4C-BD06-DD78F3FD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Table 3.4 </a:t>
            </a:r>
            <a:r>
              <a:rPr lang="en-US" altLang="en-US" sz="1100" i="1">
                <a:latin typeface="Arial" panose="020B0604020202020204" pitchFamily="34" charset="0"/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 (© Garland Science 2007)</a:t>
            </a:r>
          </a:p>
        </p:txBody>
      </p:sp>
      <p:pic>
        <p:nvPicPr>
          <p:cNvPr id="30722" name="Picture 3" descr="table 3-4">
            <a:extLst>
              <a:ext uri="{FF2B5EF4-FFF2-40B4-BE49-F238E27FC236}">
                <a16:creationId xmlns:a16="http://schemas.microsoft.com/office/drawing/2014/main" id="{1CC00D88-C6F3-BB4A-9266-8941F37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79413"/>
            <a:ext cx="762158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A5D4-56AD-7F49-91B2-16F0651B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A8D4-97A8-E246-8FBB-AB1CC1279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we’ve looked at so many genes of various types, let’s rethink how gene mutations accumulate in a cell, leading to its transformation.</a:t>
            </a:r>
          </a:p>
          <a:p>
            <a:endParaRPr lang="en-US" dirty="0"/>
          </a:p>
          <a:p>
            <a:r>
              <a:rPr lang="en-US" dirty="0"/>
              <a:t>Tumor progression is the result of new mutations occurring in a cell that has already acquired several mutations dysregulating cell division.</a:t>
            </a:r>
          </a:p>
        </p:txBody>
      </p:sp>
    </p:spTree>
    <p:extLst>
      <p:ext uri="{BB962C8B-B14F-4D97-AF65-F5344CB8AC3E}">
        <p14:creationId xmlns:p14="http://schemas.microsoft.com/office/powerpoint/2010/main" val="3910813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E1F9DE89-BAC3-2146-8540-5FF9436E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Variation in cancer viruses</a:t>
            </a:r>
            <a:br>
              <a:rPr lang="en-US" sz="4000"/>
            </a:br>
            <a:r>
              <a:rPr lang="en-US" sz="4000"/>
              <a:t>Table 7-1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7F22E2EB-F79C-BC42-85EB-0091532FB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Genome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RNA—retroviruses,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DNA (HPV)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Cancer specificity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Linked to one type of cancer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Linked to several tumor types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Activity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Immediate (acutely transforming)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Latent (long-term infection before cancer develops)</a:t>
            </a:r>
          </a:p>
          <a:p>
            <a:pPr lvl="1">
              <a:lnSpc>
                <a:spcPct val="90000"/>
              </a:lnSpc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8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714871E-14C2-4343-82A9-5355F50C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9A1043DD-4354-754A-874B-A8ECBB0F0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other viruses have a tight correlation to human cancers, but play an </a:t>
            </a:r>
            <a:r>
              <a:rPr lang="en-US" altLang="en-US" b="1" i="1"/>
              <a:t>indirect role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441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FBD07E82-18FF-1344-ABD9-6D609C33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Epstein-Barr virus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5ADBE3C1-1D95-0541-83B2-75CFF67CA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/>
              <a:t>~90% of people world-wide have been infected with EBV (Herpes family virus)</a:t>
            </a:r>
          </a:p>
          <a:p>
            <a:pPr lvl="1"/>
            <a:r>
              <a:rPr lang="en-US" altLang="en-US"/>
              <a:t>Associated with infectious mononucleosis</a:t>
            </a:r>
          </a:p>
          <a:p>
            <a:pPr lvl="1"/>
            <a:r>
              <a:rPr lang="en-US" altLang="en-US"/>
              <a:t>Readily infects lymphocytes</a:t>
            </a:r>
          </a:p>
          <a:p>
            <a:pPr lvl="1"/>
            <a:r>
              <a:rPr lang="en-US" altLang="en-US"/>
              <a:t>High correlation  of EBV and Burkitt’s lymphoma (limited to equatorial Africa)</a:t>
            </a:r>
          </a:p>
          <a:p>
            <a:pPr lvl="1"/>
            <a:r>
              <a:rPr lang="en-US" altLang="en-US"/>
              <a:t>Found in ~50% of Hodgkin’s lymphoma (characterized by an unusual lymphocte)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48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02E399A-4D75-4243-BBD1-CFC635D4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A complicated link to human cancer</a:t>
            </a:r>
            <a:br>
              <a:rPr lang="en-US" sz="4000"/>
            </a:br>
            <a:endParaRPr lang="en-US" sz="4000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05A8BEA8-376D-004A-932E-74612E151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Burkitt’s lymphoma occurs where mosquitoes are abundant and  malaria is prevalent.</a:t>
            </a:r>
          </a:p>
          <a:p>
            <a:endParaRPr lang="en-US" altLang="en-US"/>
          </a:p>
          <a:p>
            <a:r>
              <a:rPr lang="en-US" altLang="en-US"/>
              <a:t>Infection with malaria suppresses the immune system and likely allows EBV to proliferate and exert effects on cells, not possible in a human with robust immune response.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32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D173A0F-8CFE-A749-9509-E140BBBE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1138E5B-88B8-AD4C-8CBB-14BA1340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Clearly, most people who have been exposed to EBV do not develop lymphoma.</a:t>
            </a:r>
          </a:p>
          <a:p>
            <a:endParaRPr lang="en-US" altLang="en-US"/>
          </a:p>
          <a:p>
            <a:r>
              <a:rPr lang="en-US" altLang="en-US"/>
              <a:t>Having mononucleosis does slightly increase the risk for developing lymphoma, including Hodgkins lymphoma.</a:t>
            </a:r>
          </a:p>
        </p:txBody>
      </p:sp>
    </p:spTree>
    <p:extLst>
      <p:ext uri="{BB962C8B-B14F-4D97-AF65-F5344CB8AC3E}">
        <p14:creationId xmlns:p14="http://schemas.microsoft.com/office/powerpoint/2010/main" val="3273712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0DB32A0-5629-A846-84C4-D6BDF8BA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C52CC86-49A2-ED4A-80CC-DD01AF30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EBV also linked to head and neck cancers </a:t>
            </a:r>
          </a:p>
          <a:p>
            <a:pPr lvl="1"/>
            <a:r>
              <a:rPr lang="en-US" altLang="en-US"/>
              <a:t>Limited regionally (southeast Asia)</a:t>
            </a:r>
          </a:p>
          <a:p>
            <a:pPr lvl="1"/>
            <a:r>
              <a:rPr lang="en-US" altLang="en-US"/>
              <a:t>Nasophryngeal carcinoma (nose/throat)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Means that EBV is not entirely specific for lymphocyte infection. And that an environmental factor likely contributes to these cancers.</a:t>
            </a:r>
          </a:p>
        </p:txBody>
      </p:sp>
    </p:spTree>
    <p:extLst>
      <p:ext uri="{BB962C8B-B14F-4D97-AF65-F5344CB8AC3E}">
        <p14:creationId xmlns:p14="http://schemas.microsoft.com/office/powerpoint/2010/main" val="2801810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5B16120-C95F-0645-B9C1-C34E381A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ADDDA021-7FB1-C946-91A4-8B2CC91E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do we link EBV (or any infectious agent) to cancer?</a:t>
            </a:r>
          </a:p>
          <a:p>
            <a:endParaRPr lang="en-US" altLang="en-US"/>
          </a:p>
          <a:p>
            <a:pPr lvl="1"/>
            <a:r>
              <a:rPr lang="en-US" altLang="en-US"/>
              <a:t>EBV genome/proteins found in the cancer cells, but not in other cells of the organism.</a:t>
            </a:r>
          </a:p>
          <a:p>
            <a:pPr lvl="1"/>
            <a:r>
              <a:rPr lang="en-US" altLang="en-US"/>
              <a:t>Remember---Cancer is nearly always as somatic, genetic disease.  Mutations/cause is limited to the cancer cells.</a:t>
            </a:r>
          </a:p>
          <a:p>
            <a:pPr lvl="1"/>
            <a:r>
              <a:rPr lang="en-US" altLang="en-US"/>
              <a:t>And don’t forget Koch’s postulates</a:t>
            </a:r>
          </a:p>
        </p:txBody>
      </p:sp>
    </p:spTree>
    <p:extLst>
      <p:ext uri="{BB962C8B-B14F-4D97-AF65-F5344CB8AC3E}">
        <p14:creationId xmlns:p14="http://schemas.microsoft.com/office/powerpoint/2010/main" val="2872318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EC09870-4E5F-7747-ADF3-32E8E384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Molecular mechanism of EBV?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400EA864-25B6-FC49-9A36-E16FCE99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Unknown…</a:t>
            </a:r>
          </a:p>
          <a:p>
            <a:pPr lvl="1"/>
            <a:r>
              <a:rPr lang="en-US" altLang="en-US"/>
              <a:t>Likely indirect</a:t>
            </a:r>
          </a:p>
          <a:p>
            <a:pPr lvl="2"/>
            <a:r>
              <a:rPr lang="en-US" altLang="en-US"/>
              <a:t>Suppression of immune system</a:t>
            </a:r>
          </a:p>
          <a:p>
            <a:pPr lvl="2"/>
            <a:r>
              <a:rPr lang="en-US" altLang="en-US"/>
              <a:t>Inhibition of cancer-associated genes?</a:t>
            </a:r>
          </a:p>
          <a:p>
            <a:pPr lvl="3"/>
            <a:r>
              <a:rPr lang="en-US" altLang="en-US"/>
              <a:t>EBV expresses a protein which binds to a cellular protein Nm23H1.  Nm23H1 inhibits migration of cells (belongs to a class of genes called metastasis-inhibitor genes.</a:t>
            </a:r>
          </a:p>
          <a:p>
            <a:pPr lvl="3"/>
            <a:endParaRPr lang="en-US" altLang="en-US"/>
          </a:p>
          <a:p>
            <a:pPr lvl="3"/>
            <a:r>
              <a:rPr lang="en-US" altLang="en-US"/>
              <a:t>Still being studied…</a:t>
            </a:r>
          </a:p>
        </p:txBody>
      </p:sp>
    </p:spTree>
    <p:extLst>
      <p:ext uri="{BB962C8B-B14F-4D97-AF65-F5344CB8AC3E}">
        <p14:creationId xmlns:p14="http://schemas.microsoft.com/office/powerpoint/2010/main" val="138735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ED129E6-0CDE-E141-A782-55020F69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DAF74B94-ACEB-8C43-935A-23B3A871F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Most cancers show a rather slow progression to full blown malignancy.  In many  cases, the steps of progression are similar.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Many cancers have a “pre-cancer” phenotype which alerts physicians to intervene.</a:t>
            </a:r>
          </a:p>
        </p:txBody>
      </p:sp>
    </p:spTree>
    <p:extLst>
      <p:ext uri="{BB962C8B-B14F-4D97-AF65-F5344CB8AC3E}">
        <p14:creationId xmlns:p14="http://schemas.microsoft.com/office/powerpoint/2010/main" val="147711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9614FF67-5D20-6F42-8347-7600F37F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11.7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30722" name="Picture 3" descr="figure 11-07">
            <a:extLst>
              <a:ext uri="{FF2B5EF4-FFF2-40B4-BE49-F238E27FC236}">
                <a16:creationId xmlns:a16="http://schemas.microsoft.com/office/drawing/2014/main" id="{D5FEA575-539C-8442-9131-05B73DC3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52538"/>
            <a:ext cx="853598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5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C4B9131-4C99-4B4A-99BF-74096479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AE60CB86-429A-484B-8A60-2297F6B1E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179" y="274638"/>
            <a:ext cx="8229600" cy="4525963"/>
          </a:xfrm>
        </p:spPr>
        <p:txBody>
          <a:bodyPr/>
          <a:lstStyle/>
          <a:p>
            <a:r>
              <a:rPr lang="en-US" altLang="en-US" dirty="0"/>
              <a:t>Colon cancer provides one of the best models to illustrate how tumor progression can be marked by new genetic changes in one cell in a developing tumor.</a:t>
            </a:r>
          </a:p>
          <a:p>
            <a:endParaRPr lang="en-US" altLang="en-US" dirty="0"/>
          </a:p>
          <a:p>
            <a:r>
              <a:rPr lang="en-US" altLang="en-US" dirty="0"/>
              <a:t>10-19</a:t>
            </a:r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2B1B1-ABBF-AA46-8C30-BE84645A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2540"/>
            <a:ext cx="9127958" cy="2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B157-4DA2-3F4F-AD34-F3D4550D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11373-3F8E-A045-8538-0D9C1919D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the genes identified?  How can a specific order be determined?</a:t>
            </a:r>
          </a:p>
          <a:p>
            <a:endParaRPr lang="en-US" dirty="0"/>
          </a:p>
          <a:p>
            <a:r>
              <a:rPr lang="en-US" dirty="0"/>
              <a:t>Biopsy tissue compared to normal cells from elsewhere in the same individual.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3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0BE0C41-C881-7A47-AF35-FC4D410A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D50A68F2-4F9C-7942-9947-A08B7CA18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many cases, a chromosome/DNA change was noted. (Often by cytogenetic/karyotype analysis).</a:t>
            </a:r>
          </a:p>
          <a:p>
            <a:r>
              <a:rPr lang="en-US" altLang="en-US"/>
              <a:t>Advances in molecular biology techniques allowed deeper “dissection” of the chromosome change until a gene was identified.</a:t>
            </a:r>
          </a:p>
          <a:p>
            <a:r>
              <a:rPr lang="en-US" altLang="en-US"/>
              <a:t>Further advances allowed identification of the function of the gene product.</a:t>
            </a:r>
          </a:p>
        </p:txBody>
      </p:sp>
    </p:spTree>
    <p:extLst>
      <p:ext uri="{BB962C8B-B14F-4D97-AF65-F5344CB8AC3E}">
        <p14:creationId xmlns:p14="http://schemas.microsoft.com/office/powerpoint/2010/main" val="218281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1614</Words>
  <Application>Microsoft Macintosh PowerPoint</Application>
  <PresentationFormat>On-screen Show (4:3)</PresentationFormat>
  <Paragraphs>186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Cancer Biology Biol 445</vt:lpstr>
      <vt:lpstr>PowerPoint Presentation</vt:lpstr>
      <vt:lpstr>Where were we?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genetic approaches</vt:lpstr>
      <vt:lpstr>PowerPoint Presentation</vt:lpstr>
      <vt:lpstr>PowerPoint Presentation</vt:lpstr>
      <vt:lpstr>Return to viruses (Chapter 7 and 4)</vt:lpstr>
      <vt:lpstr>Proving a disease is caused by a pathogen originating outside the host:</vt:lpstr>
      <vt:lpstr> These are known as…. Koch’s postulates</vt:lpstr>
      <vt:lpstr>PowerPoint Presentation</vt:lpstr>
      <vt:lpstr>PowerPoint Presentation</vt:lpstr>
      <vt:lpstr>PowerPoint Presentation</vt:lpstr>
      <vt:lpstr>Peyton Rous’s work--1910</vt:lpstr>
      <vt:lpstr>PowerPoint Presentation</vt:lpstr>
      <vt:lpstr>PowerPoint Presentation</vt:lpstr>
      <vt:lpstr>PowerPoint Presentation</vt:lpstr>
      <vt:lpstr>PowerPoint Presentation</vt:lpstr>
      <vt:lpstr>Let’s continue with retroviruses</vt:lpstr>
      <vt:lpstr>PowerPoint Presentation</vt:lpstr>
      <vt:lpstr>PowerPoint Presentation</vt:lpstr>
      <vt:lpstr>PowerPoint Presentation</vt:lpstr>
      <vt:lpstr>Amazing set of circumstances.</vt:lpstr>
      <vt:lpstr>Evidence?...</vt:lpstr>
      <vt:lpstr>PowerPoint Presentation</vt:lpstr>
      <vt:lpstr>PowerPoint Presentation</vt:lpstr>
      <vt:lpstr>PowerPoint Presentation</vt:lpstr>
      <vt:lpstr>Food for thought…</vt:lpstr>
      <vt:lpstr>PowerPoint Presentation</vt:lpstr>
      <vt:lpstr>We’ve heard about this….</vt:lpstr>
      <vt:lpstr>PowerPoint Presentation</vt:lpstr>
      <vt:lpstr>PowerPoint Presentation</vt:lpstr>
      <vt:lpstr>PowerPoint Presentation</vt:lpstr>
      <vt:lpstr>PowerPoint Presentation</vt:lpstr>
      <vt:lpstr>Variation in cancer viruses Table 7-1</vt:lpstr>
      <vt:lpstr>PowerPoint Presentation</vt:lpstr>
      <vt:lpstr>Epstein-Barr virus</vt:lpstr>
      <vt:lpstr>A complicated link to human cancer </vt:lpstr>
      <vt:lpstr>PowerPoint Presentation</vt:lpstr>
      <vt:lpstr>PowerPoint Presentation</vt:lpstr>
      <vt:lpstr>PowerPoint Presentation</vt:lpstr>
      <vt:lpstr>Molecular mechanism of EBV?</vt:lpstr>
    </vt:vector>
  </TitlesOfParts>
  <Company>CEANDSU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 Biol 445</dc:title>
  <dc:creator>Joe.Super</dc:creator>
  <cp:lastModifiedBy>Super, Heidi</cp:lastModifiedBy>
  <cp:revision>172</cp:revision>
  <cp:lastPrinted>2020-02-12T16:48:13Z</cp:lastPrinted>
  <dcterms:created xsi:type="dcterms:W3CDTF">2010-08-03T14:43:51Z</dcterms:created>
  <dcterms:modified xsi:type="dcterms:W3CDTF">2020-03-13T02:23:09Z</dcterms:modified>
</cp:coreProperties>
</file>